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65" r:id="rId4"/>
    <p:sldId id="266" r:id="rId5"/>
    <p:sldId id="267" r:id="rId6"/>
    <p:sldId id="271" r:id="rId7"/>
    <p:sldId id="268" r:id="rId8"/>
    <p:sldId id="269" r:id="rId9"/>
    <p:sldId id="270" r:id="rId10"/>
    <p:sldId id="264" r:id="rId11"/>
    <p:sldId id="258" r:id="rId12"/>
    <p:sldId id="259" r:id="rId13"/>
    <p:sldId id="260" r:id="rId14"/>
    <p:sldId id="256"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mo Report" id="{94A07E7A-081F-46C4-818F-054AEF3FC950}">
          <p14:sldIdLst>
            <p14:sldId id="261"/>
            <p14:sldId id="263"/>
            <p14:sldId id="265"/>
            <p14:sldId id="266"/>
            <p14:sldId id="267"/>
            <p14:sldId id="271"/>
            <p14:sldId id="268"/>
            <p14:sldId id="269"/>
            <p14:sldId id="270"/>
          </p14:sldIdLst>
        </p14:section>
        <p14:section name="Demo Slides" id="{A470C238-5B03-477C-84DC-4B7A14FB1312}">
          <p14:sldIdLst>
            <p14:sldId id="264"/>
            <p14:sldId id="258"/>
            <p14:sldId id="259"/>
            <p14:sldId id="260"/>
            <p14:sldId id="256"/>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FBFE7EE-B469-4F2B-903D-F99AB104B74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345793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BFE7EE-B469-4F2B-903D-F99AB104B74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70708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BFE7EE-B469-4F2B-903D-F99AB104B74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84080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FBFE7EE-B469-4F2B-903D-F99AB104B74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81669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BFE7EE-B469-4F2B-903D-F99AB104B749}" type="datetimeFigureOut">
              <a:rPr lang="en-IN" smtClean="0"/>
              <a:t>17-06-2022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3805397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FBFE7EE-B469-4F2B-903D-F99AB104B74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95283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FBFE7EE-B469-4F2B-903D-F99AB104B749}" type="datetimeFigureOut">
              <a:rPr lang="en-IN" smtClean="0"/>
              <a:t>17-06-2022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54601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FBFE7EE-B469-4F2B-903D-F99AB104B749}" type="datetimeFigureOut">
              <a:rPr lang="en-IN" smtClean="0"/>
              <a:t>17-06-2022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95835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FE7EE-B469-4F2B-903D-F99AB104B749}" type="datetimeFigureOut">
              <a:rPr lang="en-IN" smtClean="0"/>
              <a:t>17-06-2022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2722689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FE7EE-B469-4F2B-903D-F99AB104B74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389080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FE7EE-B469-4F2B-903D-F99AB104B749}" type="datetimeFigureOut">
              <a:rPr lang="en-IN" smtClean="0"/>
              <a:t>17-06-2022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7A095-15C8-42CB-B236-7D04CABD4EC7}" type="slidenum">
              <a:rPr lang="en-IN" smtClean="0"/>
              <a:t>‹#›</a:t>
            </a:fld>
            <a:endParaRPr lang="en-IN"/>
          </a:p>
        </p:txBody>
      </p:sp>
    </p:spTree>
    <p:extLst>
      <p:ext uri="{BB962C8B-B14F-4D97-AF65-F5344CB8AC3E}">
        <p14:creationId xmlns:p14="http://schemas.microsoft.com/office/powerpoint/2010/main" val="384055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FE7EE-B469-4F2B-903D-F99AB104B749}" type="datetimeFigureOut">
              <a:rPr lang="en-IN" smtClean="0"/>
              <a:t>17-06-2022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7A095-15C8-42CB-B236-7D04CABD4EC7}" type="slidenum">
              <a:rPr lang="en-IN" smtClean="0"/>
              <a:t>‹#›</a:t>
            </a:fld>
            <a:endParaRPr lang="en-IN"/>
          </a:p>
        </p:txBody>
      </p:sp>
    </p:spTree>
    <p:extLst>
      <p:ext uri="{BB962C8B-B14F-4D97-AF65-F5344CB8AC3E}">
        <p14:creationId xmlns:p14="http://schemas.microsoft.com/office/powerpoint/2010/main" val="3700172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5364" y="990599"/>
            <a:ext cx="9144000" cy="1681163"/>
          </a:xfrm>
        </p:spPr>
        <p:txBody>
          <a:bodyPr>
            <a:normAutofit fontScale="90000"/>
          </a:bodyPr>
          <a:lstStyle/>
          <a:p>
            <a:r>
              <a:rPr lang="en-US" b="1" dirty="0" smtClean="0"/>
              <a:t>ASSET TRACKING SOLUTION WITH BLE-ENABLED TAGS</a:t>
            </a:r>
            <a:endParaRPr lang="en-IN" b="1" dirty="0"/>
          </a:p>
        </p:txBody>
      </p:sp>
      <p:sp>
        <p:nvSpPr>
          <p:cNvPr id="4" name="TextBox 3"/>
          <p:cNvSpPr txBox="1"/>
          <p:nvPr/>
        </p:nvSpPr>
        <p:spPr>
          <a:xfrm>
            <a:off x="3596640" y="2819400"/>
            <a:ext cx="4663440" cy="3416320"/>
          </a:xfrm>
          <a:prstGeom prst="rect">
            <a:avLst/>
          </a:prstGeom>
          <a:noFill/>
        </p:spPr>
        <p:txBody>
          <a:bodyPr wrap="square" rtlCol="0">
            <a:spAutoFit/>
          </a:bodyPr>
          <a:lstStyle/>
          <a:p>
            <a:pPr algn="ctr"/>
            <a:r>
              <a:rPr lang="en-US" sz="2400" dirty="0" smtClean="0"/>
              <a:t>BY</a:t>
            </a:r>
          </a:p>
          <a:p>
            <a:pPr algn="ctr"/>
            <a:endParaRPr lang="en-US" sz="2400" dirty="0" smtClean="0"/>
          </a:p>
          <a:p>
            <a:pPr algn="ctr"/>
            <a:r>
              <a:rPr lang="en-US" sz="2400" dirty="0" smtClean="0"/>
              <a:t>SHUBHAM KUMAR SAURAV(18246)</a:t>
            </a:r>
          </a:p>
          <a:p>
            <a:pPr algn="ctr"/>
            <a:r>
              <a:rPr lang="en-US" sz="2400" dirty="0" smtClean="0"/>
              <a:t>AMIT KUMAR MISTRI(17937)</a:t>
            </a:r>
          </a:p>
          <a:p>
            <a:pPr algn="ctr"/>
            <a:endParaRPr lang="en-US" sz="2400" dirty="0"/>
          </a:p>
          <a:p>
            <a:pPr algn="ctr"/>
            <a:r>
              <a:rPr lang="en-US" sz="2400" dirty="0" smtClean="0"/>
              <a:t>GUIDED BY</a:t>
            </a:r>
          </a:p>
          <a:p>
            <a:pPr algn="ctr"/>
            <a:endParaRPr lang="en-US" sz="2400" dirty="0"/>
          </a:p>
          <a:p>
            <a:pPr algn="ctr"/>
            <a:r>
              <a:rPr lang="en-US" sz="2400" dirty="0" smtClean="0"/>
              <a:t>PROF. JOY KURI</a:t>
            </a:r>
          </a:p>
          <a:p>
            <a:pPr algn="ctr"/>
            <a:r>
              <a:rPr lang="en-US" sz="2400" dirty="0" smtClean="0"/>
              <a:t>PROF. HARESH DAGALE</a:t>
            </a:r>
            <a:endParaRPr lang="en-IN" sz="2400" dirty="0"/>
          </a:p>
        </p:txBody>
      </p:sp>
      <p:pic>
        <p:nvPicPr>
          <p:cNvPr id="1026" name="Picture 2" descr="https://encrypted-tbn0.gstatic.com/images?q=tbn:ANd9GcR4O4A77PD2iKrFPnZM2KEnAadOWmdZlItMyQ&amp;usqp=CAU"/>
          <p:cNvPicPr>
            <a:picLocks noChangeAspect="1" noChangeArrowheads="1"/>
          </p:cNvPicPr>
          <p:nvPr/>
        </p:nvPicPr>
        <p:blipFill rotWithShape="1">
          <a:blip r:embed="rId2">
            <a:extLst>
              <a:ext uri="{28A0092B-C50C-407E-A947-70E740481C1C}">
                <a14:useLocalDpi xmlns:a14="http://schemas.microsoft.com/office/drawing/2010/main" val="0"/>
              </a:ext>
            </a:extLst>
          </a:blip>
          <a:srcRect t="36044" b="25687"/>
          <a:stretch/>
        </p:blipFill>
        <p:spPr bwMode="auto">
          <a:xfrm>
            <a:off x="9778364" y="403992"/>
            <a:ext cx="2032636" cy="7778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210684" y="158835"/>
            <a:ext cx="1343796" cy="1268171"/>
          </a:xfrm>
          <a:prstGeom prst="rect">
            <a:avLst/>
          </a:prstGeom>
        </p:spPr>
      </p:pic>
    </p:spTree>
    <p:extLst>
      <p:ext uri="{BB962C8B-B14F-4D97-AF65-F5344CB8AC3E}">
        <p14:creationId xmlns:p14="http://schemas.microsoft.com/office/powerpoint/2010/main" val="2147412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2011" y="2634018"/>
            <a:ext cx="11805314" cy="830997"/>
          </a:xfrm>
          <a:prstGeom prst="rect">
            <a:avLst/>
          </a:prstGeom>
          <a:noFill/>
        </p:spPr>
        <p:txBody>
          <a:bodyPr wrap="square" rtlCol="0">
            <a:spAutoFit/>
          </a:bodyPr>
          <a:lstStyle/>
          <a:p>
            <a:r>
              <a:rPr lang="en-IN" sz="4800" dirty="0" smtClean="0"/>
              <a:t>The following slides were used during demo.</a:t>
            </a:r>
            <a:endParaRPr lang="en-IN" sz="4800" dirty="0"/>
          </a:p>
        </p:txBody>
      </p:sp>
    </p:spTree>
    <p:extLst>
      <p:ext uri="{BB962C8B-B14F-4D97-AF65-F5344CB8AC3E}">
        <p14:creationId xmlns:p14="http://schemas.microsoft.com/office/powerpoint/2010/main" val="2073322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230" y="916812"/>
            <a:ext cx="793909" cy="79390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76" y="5367696"/>
            <a:ext cx="1090934" cy="11321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3763" y="4934690"/>
            <a:ext cx="1648404" cy="1648404"/>
          </a:xfrm>
          <a:prstGeom prst="rect">
            <a:avLst/>
          </a:prstGeom>
        </p:spPr>
      </p:pic>
      <p:pic>
        <p:nvPicPr>
          <p:cNvPr id="6" name="Picture 5"/>
          <p:cNvPicPr>
            <a:picLocks noChangeAspect="1"/>
          </p:cNvPicPr>
          <p:nvPr/>
        </p:nvPicPr>
        <p:blipFill>
          <a:blip r:embed="rId5"/>
          <a:stretch>
            <a:fillRect/>
          </a:stretch>
        </p:blipFill>
        <p:spPr>
          <a:xfrm>
            <a:off x="4065075" y="3439741"/>
            <a:ext cx="3760144" cy="3056747"/>
          </a:xfrm>
          <a:prstGeom prst="rect">
            <a:avLst/>
          </a:prstGeom>
        </p:spPr>
      </p:pic>
      <p:sp>
        <p:nvSpPr>
          <p:cNvPr id="7" name="Rectangle 6"/>
          <p:cNvSpPr/>
          <p:nvPr/>
        </p:nvSpPr>
        <p:spPr>
          <a:xfrm>
            <a:off x="1436664" y="1429144"/>
            <a:ext cx="2367153" cy="898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t>GATEWAY</a:t>
            </a:r>
            <a:endParaRPr lang="en-IN" sz="3200" b="1" dirty="0"/>
          </a:p>
        </p:txBody>
      </p:sp>
      <p:pic>
        <p:nvPicPr>
          <p:cNvPr id="11" name="Picture 10"/>
          <p:cNvPicPr>
            <a:picLocks noChangeAspect="1"/>
          </p:cNvPicPr>
          <p:nvPr/>
        </p:nvPicPr>
        <p:blipFill>
          <a:blip r:embed="rId6"/>
          <a:stretch>
            <a:fillRect/>
          </a:stretch>
        </p:blipFill>
        <p:spPr>
          <a:xfrm>
            <a:off x="8373758" y="1002939"/>
            <a:ext cx="1706466" cy="2439822"/>
          </a:xfrm>
          <a:prstGeom prst="rect">
            <a:avLst/>
          </a:prstGeom>
        </p:spPr>
      </p:pic>
      <p:cxnSp>
        <p:nvCxnSpPr>
          <p:cNvPr id="15" name="Straight Arrow Connector 14"/>
          <p:cNvCxnSpPr>
            <a:stCxn id="7" idx="3"/>
          </p:cNvCxnSpPr>
          <p:nvPr/>
        </p:nvCxnSpPr>
        <p:spPr>
          <a:xfrm flipV="1">
            <a:off x="3803817" y="1813305"/>
            <a:ext cx="4797881" cy="65056"/>
          </a:xfrm>
          <a:prstGeom prst="straightConnector1">
            <a:avLst/>
          </a:prstGeom>
          <a:ln w="3810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370285" y="1834093"/>
            <a:ext cx="1619867" cy="461665"/>
          </a:xfrm>
          <a:prstGeom prst="rect">
            <a:avLst/>
          </a:prstGeom>
          <a:solidFill>
            <a:schemeClr val="accent1">
              <a:lumMod val="75000"/>
            </a:schemeClr>
          </a:solidFill>
        </p:spPr>
        <p:txBody>
          <a:bodyPr wrap="none" rtlCol="0">
            <a:spAutoFit/>
          </a:bodyPr>
          <a:lstStyle/>
          <a:p>
            <a:r>
              <a:rPr lang="en-IN" sz="2400" b="1" dirty="0" smtClean="0"/>
              <a:t>Lock Status</a:t>
            </a:r>
            <a:endParaRPr lang="en-IN" sz="2400" b="1" dirty="0"/>
          </a:p>
        </p:txBody>
      </p:sp>
      <p:cxnSp>
        <p:nvCxnSpPr>
          <p:cNvPr id="19" name="Straight Arrow Connector 18"/>
          <p:cNvCxnSpPr/>
          <p:nvPr/>
        </p:nvCxnSpPr>
        <p:spPr>
          <a:xfrm>
            <a:off x="3135086" y="2327578"/>
            <a:ext cx="1579281" cy="1940537"/>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4726" y="2705750"/>
            <a:ext cx="522065" cy="683989"/>
          </a:xfrm>
          <a:prstGeom prst="rect">
            <a:avLst/>
          </a:prstGeom>
        </p:spPr>
      </p:pic>
      <p:cxnSp>
        <p:nvCxnSpPr>
          <p:cNvPr id="24" name="Straight Arrow Connector 23"/>
          <p:cNvCxnSpPr/>
          <p:nvPr/>
        </p:nvCxnSpPr>
        <p:spPr>
          <a:xfrm flipV="1">
            <a:off x="1822773" y="5141020"/>
            <a:ext cx="2479855" cy="1139229"/>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8015" y="5719711"/>
            <a:ext cx="522065" cy="68398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0666" y="5609659"/>
            <a:ext cx="522065" cy="683989"/>
          </a:xfrm>
          <a:prstGeom prst="rect">
            <a:avLst/>
          </a:prstGeom>
        </p:spPr>
      </p:pic>
      <p:cxnSp>
        <p:nvCxnSpPr>
          <p:cNvPr id="29" name="Straight Arrow Connector 28"/>
          <p:cNvCxnSpPr/>
          <p:nvPr/>
        </p:nvCxnSpPr>
        <p:spPr>
          <a:xfrm>
            <a:off x="7561943" y="5007160"/>
            <a:ext cx="2708778" cy="1063476"/>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41076">
            <a:off x="1970788" y="5335694"/>
            <a:ext cx="1533377" cy="415598"/>
          </a:xfrm>
          <a:prstGeom prst="rect">
            <a:avLst/>
          </a:prstGeom>
          <a:solidFill>
            <a:srgbClr val="FF0000"/>
          </a:solidFill>
        </p:spPr>
        <p:txBody>
          <a:bodyPr wrap="square" rtlCol="0">
            <a:spAutoFit/>
          </a:bodyPr>
          <a:lstStyle/>
          <a:p>
            <a:r>
              <a:rPr lang="en-IN" sz="2000" b="1" dirty="0" smtClean="0">
                <a:solidFill>
                  <a:schemeClr val="bg1"/>
                </a:solidFill>
              </a:rPr>
              <a:t>ASSET INFO</a:t>
            </a:r>
            <a:endParaRPr lang="en-IN" sz="2000" b="1" dirty="0">
              <a:solidFill>
                <a:schemeClr val="bg1"/>
              </a:solidFill>
            </a:endParaRPr>
          </a:p>
        </p:txBody>
      </p:sp>
      <p:sp>
        <p:nvSpPr>
          <p:cNvPr id="33" name="TextBox 32"/>
          <p:cNvSpPr txBox="1"/>
          <p:nvPr/>
        </p:nvSpPr>
        <p:spPr>
          <a:xfrm rot="1347053">
            <a:off x="8127269" y="4729445"/>
            <a:ext cx="1835751" cy="707886"/>
          </a:xfrm>
          <a:prstGeom prst="rect">
            <a:avLst/>
          </a:prstGeom>
          <a:solidFill>
            <a:srgbClr val="FF0000"/>
          </a:solidFill>
        </p:spPr>
        <p:txBody>
          <a:bodyPr wrap="square" rtlCol="0">
            <a:spAutoFit/>
          </a:bodyPr>
          <a:lstStyle/>
          <a:p>
            <a:r>
              <a:rPr lang="en-IN" sz="2000" b="1" dirty="0" smtClean="0">
                <a:solidFill>
                  <a:schemeClr val="bg1"/>
                </a:solidFill>
              </a:rPr>
              <a:t>UNSAFE ASSET’s INFO</a:t>
            </a:r>
            <a:endParaRPr lang="en-IN" sz="2000" b="1" dirty="0">
              <a:solidFill>
                <a:schemeClr val="bg1"/>
              </a:solidFill>
            </a:endParaRPr>
          </a:p>
        </p:txBody>
      </p:sp>
      <p:sp>
        <p:nvSpPr>
          <p:cNvPr id="34" name="TextBox 33"/>
          <p:cNvSpPr txBox="1"/>
          <p:nvPr/>
        </p:nvSpPr>
        <p:spPr>
          <a:xfrm rot="3026055">
            <a:off x="2631752" y="3195377"/>
            <a:ext cx="1835751" cy="707886"/>
          </a:xfrm>
          <a:prstGeom prst="rect">
            <a:avLst/>
          </a:prstGeom>
          <a:solidFill>
            <a:srgbClr val="FF0000"/>
          </a:solidFill>
        </p:spPr>
        <p:txBody>
          <a:bodyPr wrap="square" rtlCol="0">
            <a:spAutoFit/>
          </a:bodyPr>
          <a:lstStyle/>
          <a:p>
            <a:r>
              <a:rPr lang="en-IN" sz="2000" b="1" dirty="0" smtClean="0">
                <a:solidFill>
                  <a:schemeClr val="bg1"/>
                </a:solidFill>
              </a:rPr>
              <a:t>LOCK STATUS</a:t>
            </a:r>
          </a:p>
          <a:p>
            <a:r>
              <a:rPr lang="en-IN" sz="2000" b="1" dirty="0" smtClean="0">
                <a:solidFill>
                  <a:schemeClr val="bg1"/>
                </a:solidFill>
              </a:rPr>
              <a:t>ASSET STATUS</a:t>
            </a:r>
            <a:endParaRPr lang="en-IN" sz="2000" b="1" dirty="0">
              <a:solidFill>
                <a:schemeClr val="bg1"/>
              </a:solidFill>
            </a:endParaRPr>
          </a:p>
        </p:txBody>
      </p:sp>
      <p:sp>
        <p:nvSpPr>
          <p:cNvPr id="21" name="TextBox 20"/>
          <p:cNvSpPr txBox="1"/>
          <p:nvPr/>
        </p:nvSpPr>
        <p:spPr>
          <a:xfrm>
            <a:off x="4220515" y="142744"/>
            <a:ext cx="3964483" cy="523220"/>
          </a:xfrm>
          <a:prstGeom prst="rect">
            <a:avLst/>
          </a:prstGeom>
          <a:noFill/>
        </p:spPr>
        <p:txBody>
          <a:bodyPr wrap="none" rtlCol="0">
            <a:spAutoFit/>
          </a:bodyPr>
          <a:lstStyle/>
          <a:p>
            <a:pPr algn="ctr"/>
            <a:r>
              <a:rPr lang="en-US" sz="2800" b="1" dirty="0" smtClean="0"/>
              <a:t>ASSET SECURING SYSTEM</a:t>
            </a:r>
            <a:endParaRPr lang="en-IN" sz="2800" b="1" dirty="0"/>
          </a:p>
        </p:txBody>
      </p:sp>
      <p:sp>
        <p:nvSpPr>
          <p:cNvPr id="2" name="Rectangle 1"/>
          <p:cNvSpPr/>
          <p:nvPr/>
        </p:nvSpPr>
        <p:spPr>
          <a:xfrm>
            <a:off x="341194" y="916812"/>
            <a:ext cx="11350973" cy="56662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974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53" presetClass="entr" presetSubtype="16"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53" presetClass="entr" presetSubtype="16"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32" grpId="0" animBg="1"/>
      <p:bldP spid="33"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9725343" y="967097"/>
            <a:ext cx="1805935" cy="1468105"/>
          </a:xfrm>
          <a:prstGeom prst="rect">
            <a:avLst/>
          </a:prstGeom>
        </p:spPr>
      </p:pic>
      <p:pic>
        <p:nvPicPr>
          <p:cNvPr id="18" name="Picture 17"/>
          <p:cNvPicPr>
            <a:picLocks noChangeAspect="1"/>
          </p:cNvPicPr>
          <p:nvPr/>
        </p:nvPicPr>
        <p:blipFill>
          <a:blip r:embed="rId3"/>
          <a:stretch>
            <a:fillRect/>
          </a:stretch>
        </p:blipFill>
        <p:spPr>
          <a:xfrm>
            <a:off x="678294" y="989678"/>
            <a:ext cx="3415204" cy="1863932"/>
          </a:xfrm>
          <a:prstGeom prst="rect">
            <a:avLst/>
          </a:prstGeom>
        </p:spPr>
      </p:pic>
      <p:pic>
        <p:nvPicPr>
          <p:cNvPr id="21" name="Picture 20"/>
          <p:cNvPicPr>
            <a:picLocks noChangeAspect="1"/>
          </p:cNvPicPr>
          <p:nvPr/>
        </p:nvPicPr>
        <p:blipFill>
          <a:blip r:embed="rId4"/>
          <a:stretch>
            <a:fillRect/>
          </a:stretch>
        </p:blipFill>
        <p:spPr>
          <a:xfrm>
            <a:off x="4310743" y="3396343"/>
            <a:ext cx="3316511" cy="1694835"/>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95246">
            <a:off x="515648" y="5289716"/>
            <a:ext cx="1299042" cy="129904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3880" y="4081874"/>
            <a:ext cx="1955785" cy="2378528"/>
          </a:xfrm>
          <a:prstGeom prst="rect">
            <a:avLst/>
          </a:prstGeom>
        </p:spPr>
      </p:pic>
      <p:cxnSp>
        <p:nvCxnSpPr>
          <p:cNvPr id="41" name="Straight Arrow Connector 40"/>
          <p:cNvCxnSpPr/>
          <p:nvPr/>
        </p:nvCxnSpPr>
        <p:spPr>
          <a:xfrm>
            <a:off x="7514095" y="4907479"/>
            <a:ext cx="2216391" cy="116265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3"/>
          </p:cNvCxnSpPr>
          <p:nvPr/>
        </p:nvCxnSpPr>
        <p:spPr>
          <a:xfrm flipV="1">
            <a:off x="1914034" y="4730267"/>
            <a:ext cx="2537778" cy="1021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25214" y="2755405"/>
            <a:ext cx="2216598" cy="104479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514095" y="1538514"/>
            <a:ext cx="2342670" cy="187081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0800000" flipV="1">
            <a:off x="7627254" y="1718722"/>
            <a:ext cx="2342670" cy="187081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577802">
            <a:off x="1775936" y="3285092"/>
            <a:ext cx="2633695" cy="738664"/>
          </a:xfrm>
          <a:prstGeom prst="rect">
            <a:avLst/>
          </a:prstGeom>
          <a:noFill/>
        </p:spPr>
        <p:txBody>
          <a:bodyPr wrap="square" rtlCol="0">
            <a:spAutoFit/>
          </a:bodyPr>
          <a:lstStyle/>
          <a:p>
            <a:pPr algn="ctr"/>
            <a:r>
              <a:rPr lang="en-IN" sz="2400" b="1" dirty="0" smtClean="0"/>
              <a:t>CAN</a:t>
            </a:r>
          </a:p>
          <a:p>
            <a:pPr algn="ctr"/>
            <a:r>
              <a:rPr lang="en-IN" dirty="0" smtClean="0"/>
              <a:t>(Controller Area Network)</a:t>
            </a:r>
            <a:endParaRPr lang="en-IN" dirty="0"/>
          </a:p>
        </p:txBody>
      </p:sp>
      <p:sp>
        <p:nvSpPr>
          <p:cNvPr id="52" name="TextBox 51"/>
          <p:cNvSpPr txBox="1"/>
          <p:nvPr/>
        </p:nvSpPr>
        <p:spPr>
          <a:xfrm rot="20204175">
            <a:off x="1968069" y="5260286"/>
            <a:ext cx="3135538" cy="707886"/>
          </a:xfrm>
          <a:prstGeom prst="rect">
            <a:avLst/>
          </a:prstGeom>
          <a:noFill/>
        </p:spPr>
        <p:txBody>
          <a:bodyPr wrap="none" rtlCol="0">
            <a:spAutoFit/>
          </a:bodyPr>
          <a:lstStyle/>
          <a:p>
            <a:pPr algn="ctr"/>
            <a:r>
              <a:rPr lang="en-IN" sz="2400" b="1" dirty="0" smtClean="0"/>
              <a:t>GNSS</a:t>
            </a:r>
            <a:endParaRPr lang="en-IN" sz="1600" b="1" dirty="0" smtClean="0"/>
          </a:p>
          <a:p>
            <a:pPr algn="ctr"/>
            <a:r>
              <a:rPr lang="en-IN" sz="1600" dirty="0" smtClean="0"/>
              <a:t>(Global Navigation Satellite System)</a:t>
            </a:r>
            <a:endParaRPr lang="en-IN" sz="1600" dirty="0"/>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25343" y="2007668"/>
            <a:ext cx="579827" cy="759667"/>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5818" y="4682301"/>
            <a:ext cx="745542" cy="931928"/>
          </a:xfrm>
          <a:prstGeom prst="rect">
            <a:avLst/>
          </a:prstGeom>
        </p:spPr>
      </p:pic>
      <p:sp>
        <p:nvSpPr>
          <p:cNvPr id="55" name="TextBox 54"/>
          <p:cNvSpPr txBox="1"/>
          <p:nvPr/>
        </p:nvSpPr>
        <p:spPr>
          <a:xfrm rot="1551869">
            <a:off x="2640880" y="3006495"/>
            <a:ext cx="1722203" cy="369332"/>
          </a:xfrm>
          <a:prstGeom prst="rect">
            <a:avLst/>
          </a:prstGeom>
          <a:noFill/>
        </p:spPr>
        <p:txBody>
          <a:bodyPr wrap="none" rtlCol="0">
            <a:spAutoFit/>
          </a:bodyPr>
          <a:lstStyle/>
          <a:p>
            <a:r>
              <a:rPr lang="en-IN" dirty="0" smtClean="0">
                <a:solidFill>
                  <a:srgbClr val="FF0000"/>
                </a:solidFill>
              </a:rPr>
              <a:t>OBD Parameters</a:t>
            </a:r>
            <a:endParaRPr lang="en-IN" dirty="0">
              <a:solidFill>
                <a:srgbClr val="FF0000"/>
              </a:solidFill>
            </a:endParaRPr>
          </a:p>
        </p:txBody>
      </p:sp>
      <p:sp>
        <p:nvSpPr>
          <p:cNvPr id="56" name="TextBox 55"/>
          <p:cNvSpPr txBox="1"/>
          <p:nvPr/>
        </p:nvSpPr>
        <p:spPr>
          <a:xfrm rot="20227585">
            <a:off x="1747184" y="5052948"/>
            <a:ext cx="2163797" cy="369332"/>
          </a:xfrm>
          <a:prstGeom prst="rect">
            <a:avLst/>
          </a:prstGeom>
          <a:noFill/>
        </p:spPr>
        <p:txBody>
          <a:bodyPr wrap="none" rtlCol="0">
            <a:spAutoFit/>
          </a:bodyPr>
          <a:lstStyle/>
          <a:p>
            <a:r>
              <a:rPr lang="en-IN" dirty="0" smtClean="0">
                <a:solidFill>
                  <a:srgbClr val="FF0000"/>
                </a:solidFill>
              </a:rPr>
              <a:t>Location Coordinates</a:t>
            </a:r>
            <a:endParaRPr lang="en-IN" dirty="0">
              <a:solidFill>
                <a:srgbClr val="FF0000"/>
              </a:solidFill>
            </a:endParaRPr>
          </a:p>
        </p:txBody>
      </p:sp>
      <p:sp>
        <p:nvSpPr>
          <p:cNvPr id="57" name="TextBox 56"/>
          <p:cNvSpPr txBox="1"/>
          <p:nvPr/>
        </p:nvSpPr>
        <p:spPr>
          <a:xfrm rot="19139079">
            <a:off x="7625995" y="1900300"/>
            <a:ext cx="1010085" cy="923330"/>
          </a:xfrm>
          <a:prstGeom prst="rect">
            <a:avLst/>
          </a:prstGeom>
          <a:noFill/>
        </p:spPr>
        <p:txBody>
          <a:bodyPr wrap="none" rtlCol="0">
            <a:spAutoFit/>
          </a:bodyPr>
          <a:lstStyle/>
          <a:p>
            <a:pPr algn="ctr"/>
            <a:r>
              <a:rPr lang="en-IN" dirty="0" smtClean="0">
                <a:solidFill>
                  <a:srgbClr val="FF0000"/>
                </a:solidFill>
              </a:rPr>
              <a:t>Location</a:t>
            </a:r>
          </a:p>
          <a:p>
            <a:pPr algn="ctr"/>
            <a:r>
              <a:rPr lang="en-IN" dirty="0" smtClean="0">
                <a:solidFill>
                  <a:srgbClr val="FF0000"/>
                </a:solidFill>
              </a:rPr>
              <a:t>&amp;</a:t>
            </a:r>
          </a:p>
          <a:p>
            <a:pPr algn="ctr"/>
            <a:r>
              <a:rPr lang="en-IN" dirty="0" smtClean="0">
                <a:solidFill>
                  <a:srgbClr val="FF0000"/>
                </a:solidFill>
              </a:rPr>
              <a:t>Bus Data</a:t>
            </a:r>
            <a:endParaRPr lang="en-IN" dirty="0">
              <a:solidFill>
                <a:srgbClr val="FF0000"/>
              </a:solidFill>
            </a:endParaRPr>
          </a:p>
        </p:txBody>
      </p:sp>
      <p:sp>
        <p:nvSpPr>
          <p:cNvPr id="58" name="TextBox 57"/>
          <p:cNvSpPr txBox="1"/>
          <p:nvPr/>
        </p:nvSpPr>
        <p:spPr>
          <a:xfrm rot="19179897">
            <a:off x="8204453" y="2744433"/>
            <a:ext cx="1430392" cy="923330"/>
          </a:xfrm>
          <a:prstGeom prst="rect">
            <a:avLst/>
          </a:prstGeom>
          <a:noFill/>
        </p:spPr>
        <p:txBody>
          <a:bodyPr wrap="none" rtlCol="0">
            <a:spAutoFit/>
          </a:bodyPr>
          <a:lstStyle/>
          <a:p>
            <a:pPr algn="ctr"/>
            <a:r>
              <a:rPr lang="en-IN" dirty="0" smtClean="0">
                <a:solidFill>
                  <a:srgbClr val="FF0000"/>
                </a:solidFill>
              </a:rPr>
              <a:t>Pending OTP</a:t>
            </a:r>
          </a:p>
          <a:p>
            <a:pPr algn="ctr"/>
            <a:r>
              <a:rPr lang="en-IN" dirty="0" smtClean="0">
                <a:solidFill>
                  <a:srgbClr val="FF0000"/>
                </a:solidFill>
              </a:rPr>
              <a:t>&amp;</a:t>
            </a:r>
          </a:p>
          <a:p>
            <a:pPr algn="ctr"/>
            <a:r>
              <a:rPr lang="en-IN" dirty="0" smtClean="0">
                <a:solidFill>
                  <a:srgbClr val="FF0000"/>
                </a:solidFill>
              </a:rPr>
              <a:t>Loc SMS  info</a:t>
            </a:r>
            <a:endParaRPr lang="en-IN" dirty="0">
              <a:solidFill>
                <a:srgbClr val="FF0000"/>
              </a:solidFill>
            </a:endParaRPr>
          </a:p>
        </p:txBody>
      </p:sp>
      <p:sp>
        <p:nvSpPr>
          <p:cNvPr id="59" name="TextBox 58"/>
          <p:cNvSpPr txBox="1"/>
          <p:nvPr/>
        </p:nvSpPr>
        <p:spPr>
          <a:xfrm rot="1669420">
            <a:off x="7329370" y="5438857"/>
            <a:ext cx="1821332" cy="923330"/>
          </a:xfrm>
          <a:prstGeom prst="rect">
            <a:avLst/>
          </a:prstGeom>
          <a:noFill/>
        </p:spPr>
        <p:txBody>
          <a:bodyPr wrap="none" rtlCol="0">
            <a:spAutoFit/>
          </a:bodyPr>
          <a:lstStyle/>
          <a:p>
            <a:pPr algn="ctr"/>
            <a:r>
              <a:rPr lang="en-IN" dirty="0" smtClean="0">
                <a:solidFill>
                  <a:srgbClr val="FF0000"/>
                </a:solidFill>
              </a:rPr>
              <a:t>OTP</a:t>
            </a:r>
          </a:p>
          <a:p>
            <a:pPr algn="ctr"/>
            <a:r>
              <a:rPr lang="en-IN" dirty="0" smtClean="0">
                <a:solidFill>
                  <a:srgbClr val="FF0000"/>
                </a:solidFill>
              </a:rPr>
              <a:t>Or</a:t>
            </a:r>
          </a:p>
          <a:p>
            <a:pPr algn="ctr"/>
            <a:r>
              <a:rPr lang="en-IN" dirty="0" smtClean="0">
                <a:solidFill>
                  <a:srgbClr val="FF0000"/>
                </a:solidFill>
              </a:rPr>
              <a:t>Last Location info</a:t>
            </a:r>
            <a:endParaRPr lang="en-IN" dirty="0">
              <a:solidFill>
                <a:srgbClr val="FF0000"/>
              </a:solidFill>
            </a:endParaRPr>
          </a:p>
        </p:txBody>
      </p:sp>
      <p:sp>
        <p:nvSpPr>
          <p:cNvPr id="27" name="TextBox 26"/>
          <p:cNvSpPr txBox="1"/>
          <p:nvPr/>
        </p:nvSpPr>
        <p:spPr>
          <a:xfrm>
            <a:off x="3624138" y="96932"/>
            <a:ext cx="4816127" cy="523220"/>
          </a:xfrm>
          <a:prstGeom prst="rect">
            <a:avLst/>
          </a:prstGeom>
          <a:noFill/>
        </p:spPr>
        <p:txBody>
          <a:bodyPr wrap="none" rtlCol="0">
            <a:spAutoFit/>
          </a:bodyPr>
          <a:lstStyle/>
          <a:p>
            <a:r>
              <a:rPr lang="en-US" sz="2800" b="1" dirty="0" smtClean="0"/>
              <a:t>VEHICLE MONITORING SYSTEM</a:t>
            </a:r>
            <a:endParaRPr lang="en-IN" sz="2800" b="1" dirty="0"/>
          </a:p>
        </p:txBody>
      </p:sp>
      <p:sp>
        <p:nvSpPr>
          <p:cNvPr id="3" name="Rectangle 2"/>
          <p:cNvSpPr/>
          <p:nvPr/>
        </p:nvSpPr>
        <p:spPr>
          <a:xfrm>
            <a:off x="356047" y="641445"/>
            <a:ext cx="11599392" cy="61069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55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45"/>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000" fill="hold"/>
                                        <p:tgtEl>
                                          <p:spTgt spid="44"/>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47"/>
                                        </p:tgtEl>
                                      </p:cBhvr>
                                      <p:by x="150000" y="150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49"/>
                                        </p:tgtEl>
                                      </p:cBhvr>
                                      <p:by x="150000" y="150000"/>
                                    </p:animScale>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41"/>
                                        </p:tgtEl>
                                      </p:cBhvr>
                                      <p:by x="150000" y="150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5" grpId="0"/>
      <p:bldP spid="56" grpId="0"/>
      <p:bldP spid="57" grpId="0"/>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60" y="950928"/>
            <a:ext cx="10180319" cy="5718503"/>
          </a:xfrm>
          <a:prstGeom prst="rect">
            <a:avLst/>
          </a:prstGeom>
        </p:spPr>
      </p:pic>
      <p:sp>
        <p:nvSpPr>
          <p:cNvPr id="5" name="Rectangle 4"/>
          <p:cNvSpPr/>
          <p:nvPr/>
        </p:nvSpPr>
        <p:spPr>
          <a:xfrm>
            <a:off x="3251736" y="243042"/>
            <a:ext cx="5752216"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COMPLETE ARCHITECTURE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491319" y="950928"/>
            <a:ext cx="11273051" cy="57185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8511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19" y="625438"/>
            <a:ext cx="10263115" cy="6740307"/>
          </a:xfrm>
          <a:prstGeom prst="rect">
            <a:avLst/>
          </a:prstGeom>
          <a:noFill/>
        </p:spPr>
        <p:txBody>
          <a:bodyPr wrap="square" rtlCol="0">
            <a:spAutoFit/>
          </a:bodyPr>
          <a:lstStyle/>
          <a:p>
            <a:pPr marL="285750" indent="-285750">
              <a:buFont typeface="Wingdings" panose="05000000000000000000" pitchFamily="2" charset="2"/>
              <a:buChar char="q"/>
            </a:pPr>
            <a:r>
              <a:rPr lang="en-IN" b="1" dirty="0" smtClean="0"/>
              <a:t>Vehicle Monitoring System:</a:t>
            </a:r>
          </a:p>
          <a:p>
            <a:pPr marL="1200150" lvl="2" indent="-285750">
              <a:buFont typeface="Wingdings" panose="05000000000000000000" pitchFamily="2" charset="2"/>
              <a:buChar char="Ø"/>
            </a:pPr>
            <a:r>
              <a:rPr lang="en-IN" dirty="0" smtClean="0"/>
              <a:t>MongoDB document addition test</a:t>
            </a:r>
          </a:p>
          <a:p>
            <a:pPr marL="1200150" lvl="2" indent="-285750">
              <a:buFont typeface="Wingdings" panose="05000000000000000000" pitchFamily="2" charset="2"/>
              <a:buChar char="Ø"/>
            </a:pPr>
            <a:r>
              <a:rPr lang="en-IN" dirty="0" smtClean="0"/>
              <a:t>MongoDB chart update Test</a:t>
            </a:r>
          </a:p>
          <a:p>
            <a:pPr marL="1200150" lvl="2" indent="-285750">
              <a:buFont typeface="Wingdings" panose="05000000000000000000" pitchFamily="2" charset="2"/>
              <a:buChar char="Ø"/>
            </a:pPr>
            <a:r>
              <a:rPr lang="en-IN" dirty="0" smtClean="0"/>
              <a:t>MongoDB Raw Data check from Serial Monitor{To be performed in car}</a:t>
            </a:r>
          </a:p>
          <a:p>
            <a:pPr marL="1200150" lvl="2" indent="-285750">
              <a:buFont typeface="Wingdings" panose="05000000000000000000" pitchFamily="2" charset="2"/>
              <a:buChar char="Ø"/>
            </a:pPr>
            <a:r>
              <a:rPr lang="en-IN" dirty="0" smtClean="0"/>
              <a:t>Location Update Check</a:t>
            </a:r>
          </a:p>
          <a:p>
            <a:pPr marL="285750" indent="-285750">
              <a:buFont typeface="Wingdings" panose="05000000000000000000" pitchFamily="2" charset="2"/>
              <a:buChar char="q"/>
            </a:pPr>
            <a:r>
              <a:rPr lang="en-IN" b="1" dirty="0" smtClean="0"/>
              <a:t>Asset Tracking System</a:t>
            </a:r>
            <a:r>
              <a:rPr lang="en-IN" dirty="0" smtClean="0"/>
              <a:t>:</a:t>
            </a:r>
          </a:p>
          <a:p>
            <a:pPr marL="1200150" lvl="2" indent="-285750">
              <a:buFont typeface="Wingdings" panose="05000000000000000000" pitchFamily="2" charset="2"/>
              <a:buChar char="Ø"/>
            </a:pPr>
            <a:r>
              <a:rPr lang="en-IN" dirty="0" smtClean="0"/>
              <a:t>Addition of entry through User App and Conductor App</a:t>
            </a:r>
          </a:p>
          <a:p>
            <a:pPr marL="2171700" lvl="4" indent="-342900">
              <a:buFont typeface="Courier New" panose="02070309020205020404" pitchFamily="49" charset="0"/>
              <a:buChar char="o"/>
            </a:pPr>
            <a:r>
              <a:rPr lang="en-IN" dirty="0" smtClean="0"/>
              <a:t>Password mismatch check</a:t>
            </a:r>
          </a:p>
          <a:p>
            <a:pPr marL="2171700" lvl="4" indent="-342900">
              <a:buFont typeface="Courier New" panose="02070309020205020404" pitchFamily="49" charset="0"/>
              <a:buChar char="o"/>
            </a:pPr>
            <a:r>
              <a:rPr lang="en-IN" dirty="0" smtClean="0"/>
              <a:t>QR mismatch check</a:t>
            </a:r>
          </a:p>
          <a:p>
            <a:pPr marL="2171700" lvl="4" indent="-342900">
              <a:buFont typeface="Courier New" panose="02070309020205020404" pitchFamily="49" charset="0"/>
              <a:buChar char="o"/>
            </a:pPr>
            <a:r>
              <a:rPr lang="en-IN" dirty="0" smtClean="0"/>
              <a:t>OTP mismatch check</a:t>
            </a:r>
          </a:p>
          <a:p>
            <a:pPr marL="2171700" lvl="4" indent="-342900">
              <a:buFont typeface="Courier New" panose="02070309020205020404" pitchFamily="49" charset="0"/>
              <a:buChar char="o"/>
            </a:pPr>
            <a:r>
              <a:rPr lang="en-IN" dirty="0" smtClean="0"/>
              <a:t>Correct entry check</a:t>
            </a:r>
          </a:p>
          <a:p>
            <a:pPr marL="1200150" lvl="2" indent="-285750">
              <a:buFont typeface="Wingdings" panose="05000000000000000000" pitchFamily="2" charset="2"/>
              <a:buChar char="Ø"/>
            </a:pPr>
            <a:r>
              <a:rPr lang="en-IN" dirty="0" smtClean="0"/>
              <a:t>Logging in the Apps</a:t>
            </a:r>
          </a:p>
          <a:p>
            <a:pPr marL="2114550" lvl="4" indent="-285750">
              <a:buFont typeface="Courier New" panose="02070309020205020404" pitchFamily="49" charset="0"/>
              <a:buChar char="o"/>
            </a:pPr>
            <a:r>
              <a:rPr lang="en-IN" dirty="0" smtClean="0"/>
              <a:t>Forgot Password check</a:t>
            </a:r>
          </a:p>
          <a:p>
            <a:pPr marL="2114550" lvl="4" indent="-285750">
              <a:buFont typeface="Courier New" panose="02070309020205020404" pitchFamily="49" charset="0"/>
              <a:buChar char="o"/>
            </a:pPr>
            <a:r>
              <a:rPr lang="en-IN" dirty="0" smtClean="0"/>
              <a:t>Password mismatch check</a:t>
            </a:r>
          </a:p>
          <a:p>
            <a:pPr marL="1200150" lvl="2" indent="-285750">
              <a:buFont typeface="Wingdings" panose="05000000000000000000" pitchFamily="2" charset="2"/>
              <a:buChar char="Ø"/>
            </a:pPr>
            <a:r>
              <a:rPr lang="en-IN" dirty="0" smtClean="0"/>
              <a:t>Monitoring the Asset status </a:t>
            </a:r>
          </a:p>
          <a:p>
            <a:pPr marL="2114550" lvl="4" indent="-285750">
              <a:buFont typeface="Courier New" panose="02070309020205020404" pitchFamily="49" charset="0"/>
              <a:buChar char="o"/>
            </a:pPr>
            <a:r>
              <a:rPr lang="en-IN" dirty="0" smtClean="0"/>
              <a:t>Safe Condition: Status &amp; Alarm check in Software and Hardware </a:t>
            </a:r>
          </a:p>
          <a:p>
            <a:pPr marL="2114550" lvl="4" indent="-285750">
              <a:buFont typeface="Courier New" panose="02070309020205020404" pitchFamily="49" charset="0"/>
              <a:buChar char="o"/>
            </a:pPr>
            <a:r>
              <a:rPr lang="en-IN" dirty="0" smtClean="0"/>
              <a:t>Unsafe Condition: Status &amp; Alarm </a:t>
            </a:r>
            <a:r>
              <a:rPr lang="en-IN" dirty="0"/>
              <a:t>check </a:t>
            </a:r>
            <a:r>
              <a:rPr lang="en-IN" dirty="0" smtClean="0"/>
              <a:t>in Software </a:t>
            </a:r>
            <a:r>
              <a:rPr lang="en-IN" dirty="0"/>
              <a:t>and Hardware </a:t>
            </a:r>
            <a:endParaRPr lang="en-IN" dirty="0" smtClean="0"/>
          </a:p>
          <a:p>
            <a:pPr marL="2114550" lvl="4" indent="-285750">
              <a:buFont typeface="Courier New" panose="02070309020205020404" pitchFamily="49" charset="0"/>
              <a:buChar char="o"/>
            </a:pPr>
            <a:r>
              <a:rPr lang="en-IN" dirty="0" smtClean="0"/>
              <a:t>Query and Passenger removal check</a:t>
            </a:r>
          </a:p>
          <a:p>
            <a:pPr marL="2114550" lvl="4" indent="-285750">
              <a:buFont typeface="Courier New" panose="02070309020205020404" pitchFamily="49" charset="0"/>
              <a:buChar char="o"/>
            </a:pPr>
            <a:r>
              <a:rPr lang="en-IN" dirty="0" smtClean="0"/>
              <a:t>Lock/Unlock and status check in Gateway and Tag</a:t>
            </a:r>
          </a:p>
          <a:p>
            <a:pPr marL="1200150" lvl="2" indent="-285750">
              <a:buFont typeface="Wingdings" panose="05000000000000000000" pitchFamily="2" charset="2"/>
              <a:buChar char="Ø"/>
            </a:pPr>
            <a:r>
              <a:rPr lang="en-IN" dirty="0" smtClean="0"/>
              <a:t>Removal of entry through User App and Conductor App</a:t>
            </a:r>
          </a:p>
          <a:p>
            <a:pPr marL="2114550" lvl="4" indent="-285750">
              <a:buFont typeface="Courier New" panose="02070309020205020404" pitchFamily="49" charset="0"/>
              <a:buChar char="o"/>
            </a:pPr>
            <a:r>
              <a:rPr lang="en-IN" dirty="0" smtClean="0"/>
              <a:t>Password mismatch check</a:t>
            </a:r>
          </a:p>
          <a:p>
            <a:pPr marL="2114550" lvl="4" indent="-285750">
              <a:buFont typeface="Courier New" panose="02070309020205020404" pitchFamily="49" charset="0"/>
              <a:buChar char="o"/>
            </a:pPr>
            <a:r>
              <a:rPr lang="en-IN" dirty="0" smtClean="0"/>
              <a:t>Re-login failure after removal check</a:t>
            </a:r>
          </a:p>
          <a:p>
            <a:pPr marL="1200150" lvl="2" indent="-285750">
              <a:buFont typeface="Wingdings" panose="05000000000000000000" pitchFamily="2" charset="2"/>
              <a:buChar char="Ø"/>
            </a:pPr>
            <a:endParaRPr lang="en-IN" dirty="0" smtClean="0"/>
          </a:p>
          <a:p>
            <a:pPr marL="1200150" lvl="2" indent="-285750">
              <a:buFont typeface="Wingdings" panose="05000000000000000000" pitchFamily="2" charset="2"/>
              <a:buChar char="Ø"/>
            </a:pPr>
            <a:endParaRPr lang="en-IN" dirty="0"/>
          </a:p>
        </p:txBody>
      </p:sp>
      <p:sp>
        <p:nvSpPr>
          <p:cNvPr id="2" name="TextBox 1"/>
          <p:cNvSpPr txBox="1"/>
          <p:nvPr/>
        </p:nvSpPr>
        <p:spPr>
          <a:xfrm>
            <a:off x="491319" y="163773"/>
            <a:ext cx="6878472" cy="461665"/>
          </a:xfrm>
          <a:prstGeom prst="rect">
            <a:avLst/>
          </a:prstGeom>
          <a:noFill/>
        </p:spPr>
        <p:txBody>
          <a:bodyPr wrap="square" rtlCol="0">
            <a:spAutoFit/>
          </a:bodyPr>
          <a:lstStyle/>
          <a:p>
            <a:r>
              <a:rPr lang="en-IN" sz="2400" b="1" dirty="0" smtClean="0"/>
              <a:t>Check Parameters for Demo</a:t>
            </a:r>
            <a:endParaRPr lang="en-IN" sz="2400" b="1" dirty="0"/>
          </a:p>
        </p:txBody>
      </p:sp>
    </p:spTree>
    <p:extLst>
      <p:ext uri="{BB962C8B-B14F-4D97-AF65-F5344CB8AC3E}">
        <p14:creationId xmlns:p14="http://schemas.microsoft.com/office/powerpoint/2010/main" val="3067915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3662" y="2712539"/>
            <a:ext cx="7323161" cy="1325563"/>
          </a:xfrm>
        </p:spPr>
        <p:txBody>
          <a:bodyPr/>
          <a:lstStyle/>
          <a:p>
            <a:r>
              <a:rPr lang="en-IN" b="1" dirty="0" smtClean="0"/>
              <a:t>THANKS</a:t>
            </a:r>
            <a:endParaRPr lang="en-IN" b="1" dirty="0"/>
          </a:p>
        </p:txBody>
      </p:sp>
    </p:spTree>
    <p:extLst>
      <p:ext uri="{BB962C8B-B14F-4D97-AF65-F5344CB8AC3E}">
        <p14:creationId xmlns:p14="http://schemas.microsoft.com/office/powerpoint/2010/main" val="25745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955" y="1119114"/>
            <a:ext cx="11778018" cy="5632311"/>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smtClean="0"/>
              <a:t>Date: 17/06/2022</a:t>
            </a:r>
          </a:p>
          <a:p>
            <a:pPr marL="285750" indent="-285750" algn="just">
              <a:buFont typeface="Arial" panose="020B0604020202020204" pitchFamily="34" charset="0"/>
              <a:buChar char="•"/>
            </a:pPr>
            <a:r>
              <a:rPr lang="en-IN" sz="2400" dirty="0" smtClean="0"/>
              <a:t>Time: 2:00 P.M.</a:t>
            </a:r>
          </a:p>
          <a:p>
            <a:pPr algn="just"/>
            <a:endParaRPr lang="en-IN" sz="2400" dirty="0" smtClean="0"/>
          </a:p>
          <a:p>
            <a:pPr marL="285750" indent="-285750" algn="just">
              <a:buFont typeface="Arial" panose="020B0604020202020204" pitchFamily="34" charset="0"/>
              <a:buChar char="•"/>
            </a:pPr>
            <a:r>
              <a:rPr lang="en-IN" sz="2400" dirty="0" smtClean="0"/>
              <a:t>Demo 1: VEHICLE MONITORING SYSTEM </a:t>
            </a:r>
          </a:p>
          <a:p>
            <a:pPr marL="742950" lvl="1" indent="-285750" algn="just">
              <a:buFont typeface="Arial" panose="020B0604020202020204" pitchFamily="34" charset="0"/>
              <a:buChar char="•"/>
            </a:pPr>
            <a:r>
              <a:rPr lang="en-IN" sz="2400" dirty="0" smtClean="0"/>
              <a:t>One of the reviewers, </a:t>
            </a:r>
            <a:r>
              <a:rPr lang="en-IN" sz="2400" dirty="0" err="1" smtClean="0"/>
              <a:t>Prof.</a:t>
            </a:r>
            <a:r>
              <a:rPr lang="en-IN" sz="2400" dirty="0" smtClean="0"/>
              <a:t> </a:t>
            </a:r>
            <a:r>
              <a:rPr lang="en-IN" sz="2400" dirty="0" err="1" smtClean="0"/>
              <a:t>Shyan</a:t>
            </a:r>
            <a:r>
              <a:rPr lang="en-IN" sz="2400" dirty="0" smtClean="0"/>
              <a:t> G </a:t>
            </a:r>
            <a:r>
              <a:rPr lang="en-IN" sz="2400" dirty="0" err="1" smtClean="0"/>
              <a:t>Srinivasa</a:t>
            </a:r>
            <a:r>
              <a:rPr lang="en-IN" sz="2400" dirty="0" smtClean="0"/>
              <a:t> was present with Amit </a:t>
            </a:r>
            <a:r>
              <a:rPr lang="en-IN" sz="2400" dirty="0" err="1" smtClean="0"/>
              <a:t>kumar</a:t>
            </a:r>
            <a:r>
              <a:rPr lang="en-IN" sz="2400" dirty="0" smtClean="0"/>
              <a:t> Mistri and </a:t>
            </a:r>
            <a:r>
              <a:rPr lang="en-IN" sz="2400" dirty="0" err="1" smtClean="0"/>
              <a:t>Prof.</a:t>
            </a:r>
            <a:r>
              <a:rPr lang="en-IN" sz="2400" dirty="0" smtClean="0"/>
              <a:t>  </a:t>
            </a:r>
            <a:r>
              <a:rPr lang="en-IN" sz="2400" dirty="0" err="1" smtClean="0"/>
              <a:t>Haresh</a:t>
            </a:r>
            <a:r>
              <a:rPr lang="en-IN" sz="2400" dirty="0" smtClean="0"/>
              <a:t> </a:t>
            </a:r>
            <a:r>
              <a:rPr lang="en-IN" sz="2400" dirty="0" err="1" smtClean="0"/>
              <a:t>Dagale</a:t>
            </a:r>
            <a:r>
              <a:rPr lang="en-IN" sz="2400" dirty="0"/>
              <a:t> </a:t>
            </a:r>
            <a:r>
              <a:rPr lang="en-IN" sz="2400" dirty="0" smtClean="0"/>
              <a:t>in the Embedded system lab-1, to view the vehicle OBD parameters in the MongoDB charts</a:t>
            </a:r>
          </a:p>
          <a:p>
            <a:pPr marL="742950" lvl="1" indent="-285750" algn="just">
              <a:buFont typeface="Arial" panose="020B0604020202020204" pitchFamily="34" charset="0"/>
              <a:buChar char="•"/>
            </a:pPr>
            <a:r>
              <a:rPr lang="en-IN" sz="2400" dirty="0" smtClean="0"/>
              <a:t>The other reviewer , </a:t>
            </a:r>
            <a:r>
              <a:rPr lang="en-IN" sz="2400" dirty="0" err="1" smtClean="0"/>
              <a:t>Prof.</a:t>
            </a:r>
            <a:r>
              <a:rPr lang="en-IN" sz="2400" dirty="0" smtClean="0"/>
              <a:t> </a:t>
            </a:r>
            <a:r>
              <a:rPr lang="en-IN" sz="2400" dirty="0" err="1" smtClean="0"/>
              <a:t>Utsav</a:t>
            </a:r>
            <a:r>
              <a:rPr lang="en-IN" sz="2400" dirty="0" smtClean="0"/>
              <a:t> </a:t>
            </a:r>
            <a:r>
              <a:rPr lang="en-IN" sz="2400" dirty="0" err="1" smtClean="0"/>
              <a:t>Bannerjee</a:t>
            </a:r>
            <a:r>
              <a:rPr lang="en-IN" sz="2400" dirty="0" smtClean="0"/>
              <a:t> was present in the car along with </a:t>
            </a:r>
            <a:r>
              <a:rPr lang="en-IN" sz="2400" dirty="0" err="1" smtClean="0"/>
              <a:t>Shubham</a:t>
            </a:r>
            <a:r>
              <a:rPr lang="en-IN" sz="2400" dirty="0" smtClean="0"/>
              <a:t> </a:t>
            </a:r>
            <a:r>
              <a:rPr lang="en-IN" sz="2400" dirty="0" err="1" smtClean="0"/>
              <a:t>kumar</a:t>
            </a:r>
            <a:r>
              <a:rPr lang="en-IN" sz="2400" dirty="0" smtClean="0"/>
              <a:t> Saurav, to view the OBD parameters in the serial monitor. All the parameter readings received in the Master Gateway,  were printed on the Laptop screen and displayed. Also the charts for these parameters were displayed to the reviewer.</a:t>
            </a:r>
          </a:p>
          <a:p>
            <a:pPr marL="1657350" lvl="3" indent="-285750" algn="just">
              <a:buFont typeface="Arial" panose="020B0604020202020204" pitchFamily="34" charset="0"/>
              <a:buChar char="•"/>
            </a:pPr>
            <a:endParaRPr lang="en-IN" sz="2400" dirty="0" smtClean="0"/>
          </a:p>
          <a:p>
            <a:pPr marL="285750" indent="-285750" algn="just">
              <a:buFont typeface="Arial" panose="020B0604020202020204" pitchFamily="34" charset="0"/>
              <a:buChar char="•"/>
            </a:pPr>
            <a:r>
              <a:rPr lang="en-IN" sz="2400" dirty="0" smtClean="0"/>
              <a:t>Demo 2: ASSET SECURING SYSTEM</a:t>
            </a:r>
          </a:p>
          <a:p>
            <a:pPr marL="742950" lvl="1" indent="-285750" algn="just">
              <a:buFont typeface="Arial" panose="020B0604020202020204" pitchFamily="34" charset="0"/>
              <a:buChar char="•"/>
            </a:pPr>
            <a:r>
              <a:rPr lang="en-IN" sz="2400" dirty="0" smtClean="0"/>
              <a:t>Both the reviewers were present in the lab, and the asset securing system was explained and working demo was shown</a:t>
            </a:r>
            <a:r>
              <a:rPr lang="en-IN" sz="2400" dirty="0"/>
              <a:t>	</a:t>
            </a:r>
            <a:r>
              <a:rPr lang="en-IN" sz="2400" dirty="0" smtClean="0"/>
              <a:t>	</a:t>
            </a:r>
          </a:p>
        </p:txBody>
      </p:sp>
      <p:sp>
        <p:nvSpPr>
          <p:cNvPr id="5" name="TextBox 4"/>
          <p:cNvSpPr txBox="1"/>
          <p:nvPr/>
        </p:nvSpPr>
        <p:spPr>
          <a:xfrm>
            <a:off x="764275" y="122830"/>
            <a:ext cx="10153934" cy="646331"/>
          </a:xfrm>
          <a:prstGeom prst="rect">
            <a:avLst/>
          </a:prstGeom>
          <a:noFill/>
        </p:spPr>
        <p:txBody>
          <a:bodyPr wrap="square" rtlCol="0">
            <a:spAutoFit/>
          </a:bodyPr>
          <a:lstStyle/>
          <a:p>
            <a:pPr algn="ctr"/>
            <a:r>
              <a:rPr lang="en-IN" sz="3600" b="1" dirty="0" err="1" smtClean="0"/>
              <a:t>M.Tech</a:t>
            </a:r>
            <a:r>
              <a:rPr lang="en-IN" sz="3600" b="1" dirty="0" smtClean="0"/>
              <a:t> Project Demo Report</a:t>
            </a:r>
            <a:endParaRPr lang="en-IN" sz="3600" b="1" dirty="0"/>
          </a:p>
        </p:txBody>
      </p:sp>
    </p:spTree>
    <p:extLst>
      <p:ext uri="{BB962C8B-B14F-4D97-AF65-F5344CB8AC3E}">
        <p14:creationId xmlns:p14="http://schemas.microsoft.com/office/powerpoint/2010/main" val="1670430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453" y="153104"/>
            <a:ext cx="10515600" cy="644809"/>
          </a:xfrm>
        </p:spPr>
        <p:txBody>
          <a:bodyPr>
            <a:noAutofit/>
          </a:bodyPr>
          <a:lstStyle/>
          <a:p>
            <a:pPr algn="ctr"/>
            <a:r>
              <a:rPr lang="en-IN" sz="5400" b="1" dirty="0" smtClean="0"/>
              <a:t>Hardware</a:t>
            </a:r>
            <a:endParaRPr lang="en-IN" sz="5400"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34091" b="30547"/>
          <a:stretch/>
        </p:blipFill>
        <p:spPr>
          <a:xfrm>
            <a:off x="191069" y="1487606"/>
            <a:ext cx="11848715" cy="4189861"/>
          </a:xfrm>
          <a:prstGeom prst="rect">
            <a:avLst/>
          </a:prstGeom>
        </p:spPr>
      </p:pic>
      <p:sp>
        <p:nvSpPr>
          <p:cNvPr id="5" name="Rectangle 4"/>
          <p:cNvSpPr/>
          <p:nvPr/>
        </p:nvSpPr>
        <p:spPr>
          <a:xfrm>
            <a:off x="191069" y="2538484"/>
            <a:ext cx="5427260" cy="3138983"/>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a:stCxn id="5" idx="2"/>
          </p:cNvCxnSpPr>
          <p:nvPr/>
        </p:nvCxnSpPr>
        <p:spPr>
          <a:xfrm>
            <a:off x="2904699" y="5677467"/>
            <a:ext cx="0" cy="395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28048" y="6100549"/>
            <a:ext cx="4462818" cy="614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MASTER GATEWAY</a:t>
            </a:r>
            <a:endParaRPr lang="en-IN" sz="2800" b="1" dirty="0"/>
          </a:p>
        </p:txBody>
      </p:sp>
      <p:sp>
        <p:nvSpPr>
          <p:cNvPr id="9" name="Rectangle 8"/>
          <p:cNvSpPr/>
          <p:nvPr/>
        </p:nvSpPr>
        <p:spPr>
          <a:xfrm>
            <a:off x="6115426" y="6073254"/>
            <a:ext cx="2463420" cy="614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BLE GATEWAY</a:t>
            </a:r>
            <a:endParaRPr lang="en-IN" sz="2800" b="1" dirty="0"/>
          </a:p>
        </p:txBody>
      </p:sp>
      <p:sp>
        <p:nvSpPr>
          <p:cNvPr id="10" name="Rectangle 9"/>
          <p:cNvSpPr/>
          <p:nvPr/>
        </p:nvSpPr>
        <p:spPr>
          <a:xfrm>
            <a:off x="5823045" y="3040037"/>
            <a:ext cx="2866030" cy="189931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a:off x="7374432" y="4955903"/>
            <a:ext cx="0" cy="112922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855132" y="3192437"/>
            <a:ext cx="2866030" cy="189931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p:cNvCxnSpPr/>
          <p:nvPr/>
        </p:nvCxnSpPr>
        <p:spPr>
          <a:xfrm>
            <a:off x="10406519" y="5124406"/>
            <a:ext cx="0" cy="93324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174809" y="6057652"/>
            <a:ext cx="2463420" cy="614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TAG</a:t>
            </a:r>
            <a:endParaRPr lang="en-IN" sz="2800" b="1" dirty="0"/>
          </a:p>
        </p:txBody>
      </p:sp>
      <p:sp>
        <p:nvSpPr>
          <p:cNvPr id="18" name="Rectangle 17"/>
          <p:cNvSpPr/>
          <p:nvPr/>
        </p:nvSpPr>
        <p:spPr>
          <a:xfrm>
            <a:off x="5618328" y="1419366"/>
            <a:ext cx="3236803" cy="1477367"/>
          </a:xfrm>
          <a:prstGeom prst="rect">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flipV="1">
            <a:off x="8602734" y="988006"/>
            <a:ext cx="0" cy="409762"/>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623420" y="249890"/>
            <a:ext cx="3212901" cy="7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Authorization Card</a:t>
            </a:r>
            <a:endParaRPr lang="en-IN" sz="2800" b="1" dirty="0"/>
          </a:p>
        </p:txBody>
      </p:sp>
    </p:spTree>
    <p:extLst>
      <p:ext uri="{BB962C8B-B14F-4D97-AF65-F5344CB8AC3E}">
        <p14:creationId xmlns:p14="http://schemas.microsoft.com/office/powerpoint/2010/main" val="973643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044" t="31796" r="42127" b="10294"/>
          <a:stretch/>
        </p:blipFill>
        <p:spPr>
          <a:xfrm>
            <a:off x="750635" y="2374715"/>
            <a:ext cx="4490114" cy="317992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686" t="11415" r="40896" b="2094"/>
          <a:stretch/>
        </p:blipFill>
        <p:spPr>
          <a:xfrm>
            <a:off x="6681762" y="2374715"/>
            <a:ext cx="4605415" cy="3179929"/>
          </a:xfrm>
          <a:prstGeom prst="rect">
            <a:avLst/>
          </a:prstGeom>
        </p:spPr>
      </p:pic>
      <p:sp>
        <p:nvSpPr>
          <p:cNvPr id="6" name="Rectangle 5"/>
          <p:cNvSpPr/>
          <p:nvPr/>
        </p:nvSpPr>
        <p:spPr>
          <a:xfrm>
            <a:off x="2129051" y="3521127"/>
            <a:ext cx="1569492" cy="13238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stCxn id="6" idx="0"/>
          </p:cNvCxnSpPr>
          <p:nvPr/>
        </p:nvCxnSpPr>
        <p:spPr>
          <a:xfrm flipH="1" flipV="1">
            <a:off x="2893325" y="1719623"/>
            <a:ext cx="20472" cy="180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76567" y="1310190"/>
            <a:ext cx="2074460" cy="3548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QR Code of Tag</a:t>
            </a:r>
            <a:endParaRPr lang="en-IN" dirty="0"/>
          </a:p>
        </p:txBody>
      </p:sp>
      <p:sp>
        <p:nvSpPr>
          <p:cNvPr id="10" name="Rectangle 9"/>
          <p:cNvSpPr/>
          <p:nvPr/>
        </p:nvSpPr>
        <p:spPr>
          <a:xfrm>
            <a:off x="900696" y="2197294"/>
            <a:ext cx="1103231" cy="8598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flipH="1" flipV="1">
            <a:off x="1023590" y="1670247"/>
            <a:ext cx="20472" cy="521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41110" y="1296547"/>
            <a:ext cx="1464860" cy="3548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Latch of lock</a:t>
            </a:r>
            <a:endParaRPr lang="en-IN" dirty="0"/>
          </a:p>
        </p:txBody>
      </p:sp>
      <p:sp>
        <p:nvSpPr>
          <p:cNvPr id="13" name="Rectangle 12"/>
          <p:cNvSpPr/>
          <p:nvPr/>
        </p:nvSpPr>
        <p:spPr>
          <a:xfrm>
            <a:off x="10156651" y="2374715"/>
            <a:ext cx="1103231" cy="15694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flipH="1" flipV="1">
            <a:off x="10279545" y="1847668"/>
            <a:ext cx="20472" cy="521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497065" y="1473968"/>
            <a:ext cx="1464860" cy="3548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Latch of lock</a:t>
            </a:r>
            <a:endParaRPr lang="en-IN" dirty="0"/>
          </a:p>
        </p:txBody>
      </p:sp>
      <p:sp>
        <p:nvSpPr>
          <p:cNvPr id="16" name="Rectangle 15"/>
          <p:cNvSpPr/>
          <p:nvPr/>
        </p:nvSpPr>
        <p:spPr>
          <a:xfrm>
            <a:off x="9567587" y="4844959"/>
            <a:ext cx="1464860" cy="53226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p:cNvCxnSpPr/>
          <p:nvPr/>
        </p:nvCxnSpPr>
        <p:spPr>
          <a:xfrm flipH="1">
            <a:off x="10209023" y="5413199"/>
            <a:ext cx="20472" cy="392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497065" y="5805259"/>
            <a:ext cx="1910180" cy="53226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Locking Mechanism</a:t>
            </a:r>
            <a:endParaRPr lang="en-IN" dirty="0"/>
          </a:p>
        </p:txBody>
      </p:sp>
      <p:sp>
        <p:nvSpPr>
          <p:cNvPr id="19" name="Rectangle 18"/>
          <p:cNvSpPr/>
          <p:nvPr/>
        </p:nvSpPr>
        <p:spPr>
          <a:xfrm>
            <a:off x="6731123" y="2499816"/>
            <a:ext cx="1464860" cy="5322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p:nvPr/>
        </p:nvCxnSpPr>
        <p:spPr>
          <a:xfrm flipH="1" flipV="1">
            <a:off x="7347545" y="1986420"/>
            <a:ext cx="20472" cy="52183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65065" y="1612720"/>
            <a:ext cx="1464860" cy="3548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Status LEDs</a:t>
            </a:r>
            <a:endParaRPr lang="en-IN" dirty="0"/>
          </a:p>
        </p:txBody>
      </p:sp>
      <p:cxnSp>
        <p:nvCxnSpPr>
          <p:cNvPr id="23" name="Straight Connector 22"/>
          <p:cNvCxnSpPr/>
          <p:nvPr/>
        </p:nvCxnSpPr>
        <p:spPr>
          <a:xfrm>
            <a:off x="5772326" y="856073"/>
            <a:ext cx="27296" cy="5554639"/>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46412" y="6071389"/>
            <a:ext cx="3493827" cy="461665"/>
          </a:xfrm>
          <a:prstGeom prst="rect">
            <a:avLst/>
          </a:prstGeom>
          <a:noFill/>
        </p:spPr>
        <p:txBody>
          <a:bodyPr wrap="square" rtlCol="0">
            <a:spAutoFit/>
          </a:bodyPr>
          <a:lstStyle/>
          <a:p>
            <a:r>
              <a:rPr lang="en-IN" sz="2400" b="1" dirty="0" smtClean="0"/>
              <a:t>Exterior View</a:t>
            </a:r>
            <a:endParaRPr lang="en-IN" sz="2400" b="1" dirty="0"/>
          </a:p>
        </p:txBody>
      </p:sp>
      <p:sp>
        <p:nvSpPr>
          <p:cNvPr id="25" name="TextBox 24"/>
          <p:cNvSpPr txBox="1"/>
          <p:nvPr/>
        </p:nvSpPr>
        <p:spPr>
          <a:xfrm>
            <a:off x="6911237" y="6047142"/>
            <a:ext cx="3493827" cy="461665"/>
          </a:xfrm>
          <a:prstGeom prst="rect">
            <a:avLst/>
          </a:prstGeom>
          <a:noFill/>
        </p:spPr>
        <p:txBody>
          <a:bodyPr wrap="square" rtlCol="0">
            <a:spAutoFit/>
          </a:bodyPr>
          <a:lstStyle/>
          <a:p>
            <a:r>
              <a:rPr lang="en-IN" sz="2400" b="1" dirty="0" smtClean="0"/>
              <a:t>Interior View</a:t>
            </a:r>
            <a:endParaRPr lang="en-IN" sz="2400" b="1" dirty="0"/>
          </a:p>
        </p:txBody>
      </p:sp>
      <p:sp>
        <p:nvSpPr>
          <p:cNvPr id="26" name="TextBox 25"/>
          <p:cNvSpPr txBox="1"/>
          <p:nvPr/>
        </p:nvSpPr>
        <p:spPr>
          <a:xfrm>
            <a:off x="-50719" y="168763"/>
            <a:ext cx="11646090" cy="707886"/>
          </a:xfrm>
          <a:prstGeom prst="rect">
            <a:avLst/>
          </a:prstGeom>
          <a:noFill/>
        </p:spPr>
        <p:txBody>
          <a:bodyPr wrap="square" rtlCol="0">
            <a:spAutoFit/>
          </a:bodyPr>
          <a:lstStyle/>
          <a:p>
            <a:pPr algn="ctr"/>
            <a:r>
              <a:rPr lang="en-IN" sz="4000" dirty="0" smtClean="0"/>
              <a:t>TAG</a:t>
            </a:r>
            <a:endParaRPr lang="en-IN" sz="4000" dirty="0"/>
          </a:p>
        </p:txBody>
      </p:sp>
    </p:spTree>
    <p:extLst>
      <p:ext uri="{BB962C8B-B14F-4D97-AF65-F5344CB8AC3E}">
        <p14:creationId xmlns:p14="http://schemas.microsoft.com/office/powerpoint/2010/main" val="2258699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314" t="727" r="34739"/>
          <a:stretch/>
        </p:blipFill>
        <p:spPr>
          <a:xfrm>
            <a:off x="6560612" y="873439"/>
            <a:ext cx="3470493" cy="2316211"/>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2425" t="14645" r="22537" b="10545"/>
          <a:stretch/>
        </p:blipFill>
        <p:spPr>
          <a:xfrm>
            <a:off x="1025237" y="869531"/>
            <a:ext cx="4478370" cy="2320119"/>
          </a:xfrm>
          <a:prstGeom prst="rect">
            <a:avLst/>
          </a:prstGeom>
        </p:spPr>
      </p:pic>
      <p:cxnSp>
        <p:nvCxnSpPr>
          <p:cNvPr id="4" name="Straight Connector 3"/>
          <p:cNvCxnSpPr/>
          <p:nvPr/>
        </p:nvCxnSpPr>
        <p:spPr>
          <a:xfrm>
            <a:off x="5772326" y="761500"/>
            <a:ext cx="27296" cy="2850409"/>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17509" y="3374070"/>
            <a:ext cx="3493827" cy="461665"/>
          </a:xfrm>
          <a:prstGeom prst="rect">
            <a:avLst/>
          </a:prstGeom>
          <a:noFill/>
        </p:spPr>
        <p:txBody>
          <a:bodyPr wrap="square" rtlCol="0">
            <a:spAutoFit/>
          </a:bodyPr>
          <a:lstStyle/>
          <a:p>
            <a:r>
              <a:rPr lang="en-IN" sz="2400" b="1" dirty="0" smtClean="0"/>
              <a:t>Exterior View</a:t>
            </a:r>
            <a:endParaRPr lang="en-IN" sz="2400" b="1" dirty="0"/>
          </a:p>
        </p:txBody>
      </p:sp>
      <p:sp>
        <p:nvSpPr>
          <p:cNvPr id="6" name="TextBox 5"/>
          <p:cNvSpPr txBox="1"/>
          <p:nvPr/>
        </p:nvSpPr>
        <p:spPr>
          <a:xfrm>
            <a:off x="6560612" y="3374069"/>
            <a:ext cx="3493827" cy="461665"/>
          </a:xfrm>
          <a:prstGeom prst="rect">
            <a:avLst/>
          </a:prstGeom>
          <a:noFill/>
        </p:spPr>
        <p:txBody>
          <a:bodyPr wrap="square" rtlCol="0">
            <a:spAutoFit/>
          </a:bodyPr>
          <a:lstStyle/>
          <a:p>
            <a:r>
              <a:rPr lang="en-IN" sz="2400" b="1" dirty="0" smtClean="0"/>
              <a:t>Interior View</a:t>
            </a:r>
            <a:endParaRPr lang="en-IN" sz="2400" b="1" dirty="0"/>
          </a:p>
        </p:txBody>
      </p:sp>
      <p:sp>
        <p:nvSpPr>
          <p:cNvPr id="7" name="TextBox 6"/>
          <p:cNvSpPr txBox="1"/>
          <p:nvPr/>
        </p:nvSpPr>
        <p:spPr>
          <a:xfrm>
            <a:off x="-51032" y="161644"/>
            <a:ext cx="11646090" cy="707886"/>
          </a:xfrm>
          <a:prstGeom prst="rect">
            <a:avLst/>
          </a:prstGeom>
          <a:noFill/>
        </p:spPr>
        <p:txBody>
          <a:bodyPr wrap="square" rtlCol="0">
            <a:spAutoFit/>
          </a:bodyPr>
          <a:lstStyle/>
          <a:p>
            <a:pPr algn="ctr"/>
            <a:r>
              <a:rPr lang="en-IN" sz="4000" dirty="0" smtClean="0"/>
              <a:t>GATEWAY</a:t>
            </a:r>
            <a:endParaRPr lang="en-IN" sz="4000" dirty="0"/>
          </a:p>
        </p:txBody>
      </p:sp>
      <p:sp>
        <p:nvSpPr>
          <p:cNvPr id="8" name="TextBox 7"/>
          <p:cNvSpPr txBox="1"/>
          <p:nvPr/>
        </p:nvSpPr>
        <p:spPr>
          <a:xfrm>
            <a:off x="6059605" y="4020153"/>
            <a:ext cx="5535765" cy="707886"/>
          </a:xfrm>
          <a:prstGeom prst="rect">
            <a:avLst/>
          </a:prstGeom>
          <a:noFill/>
        </p:spPr>
        <p:txBody>
          <a:bodyPr wrap="square" rtlCol="0">
            <a:spAutoFit/>
          </a:bodyPr>
          <a:lstStyle/>
          <a:p>
            <a:pPr algn="ctr"/>
            <a:r>
              <a:rPr lang="en-IN" sz="4000" dirty="0" smtClean="0"/>
              <a:t>OBD Scanner</a:t>
            </a:r>
            <a:endParaRPr lang="en-IN" sz="4000" dirty="0"/>
          </a:p>
        </p:txBody>
      </p:sp>
      <p:pic>
        <p:nvPicPr>
          <p:cNvPr id="10" name="Picture 9"/>
          <p:cNvPicPr>
            <a:picLocks noChangeAspect="1"/>
          </p:cNvPicPr>
          <p:nvPr/>
        </p:nvPicPr>
        <p:blipFill>
          <a:blip r:embed="rId4"/>
          <a:stretch>
            <a:fillRect/>
          </a:stretch>
        </p:blipFill>
        <p:spPr>
          <a:xfrm rot="5400000">
            <a:off x="7822907" y="4049833"/>
            <a:ext cx="2009159" cy="3365572"/>
          </a:xfrm>
          <a:prstGeom prst="rect">
            <a:avLst/>
          </a:prstGeom>
        </p:spPr>
      </p:pic>
      <p:cxnSp>
        <p:nvCxnSpPr>
          <p:cNvPr id="12" name="Straight Connector 11"/>
          <p:cNvCxnSpPr/>
          <p:nvPr/>
        </p:nvCxnSpPr>
        <p:spPr>
          <a:xfrm>
            <a:off x="322168" y="4020153"/>
            <a:ext cx="110836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99622" y="3979209"/>
            <a:ext cx="27296" cy="285040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0075" t="22598" r="30597" b="13527"/>
          <a:stretch/>
        </p:blipFill>
        <p:spPr>
          <a:xfrm>
            <a:off x="1083975" y="4728039"/>
            <a:ext cx="4143403" cy="2009160"/>
          </a:xfrm>
          <a:prstGeom prst="rect">
            <a:avLst/>
          </a:prstGeom>
        </p:spPr>
      </p:pic>
      <p:sp>
        <p:nvSpPr>
          <p:cNvPr id="16" name="TextBox 15"/>
          <p:cNvSpPr txBox="1"/>
          <p:nvPr/>
        </p:nvSpPr>
        <p:spPr>
          <a:xfrm>
            <a:off x="250209" y="4020153"/>
            <a:ext cx="5535765" cy="707886"/>
          </a:xfrm>
          <a:prstGeom prst="rect">
            <a:avLst/>
          </a:prstGeom>
          <a:noFill/>
        </p:spPr>
        <p:txBody>
          <a:bodyPr wrap="square" rtlCol="0">
            <a:spAutoFit/>
          </a:bodyPr>
          <a:lstStyle/>
          <a:p>
            <a:pPr algn="ctr"/>
            <a:r>
              <a:rPr lang="en-IN" sz="4000" dirty="0" smtClean="0"/>
              <a:t>Authorization Card</a:t>
            </a:r>
            <a:endParaRPr lang="en-IN" sz="4000" dirty="0"/>
          </a:p>
        </p:txBody>
      </p:sp>
      <p:sp>
        <p:nvSpPr>
          <p:cNvPr id="17" name="Rectangle 16"/>
          <p:cNvSpPr/>
          <p:nvPr/>
        </p:nvSpPr>
        <p:spPr>
          <a:xfrm>
            <a:off x="250209" y="136478"/>
            <a:ext cx="11345161" cy="66689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4705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605" t="8680" r="13022" b="27942"/>
          <a:stretch/>
        </p:blipFill>
        <p:spPr>
          <a:xfrm>
            <a:off x="518615" y="1596793"/>
            <a:ext cx="11220918" cy="3985145"/>
          </a:xfrm>
          <a:prstGeom prst="rect">
            <a:avLst/>
          </a:prstGeom>
        </p:spPr>
      </p:pic>
      <p:sp>
        <p:nvSpPr>
          <p:cNvPr id="5" name="Rectangle 4"/>
          <p:cNvSpPr/>
          <p:nvPr/>
        </p:nvSpPr>
        <p:spPr>
          <a:xfrm>
            <a:off x="4517409" y="2306477"/>
            <a:ext cx="2702257" cy="3275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a:stCxn id="5" idx="2"/>
          </p:cNvCxnSpPr>
          <p:nvPr/>
        </p:nvCxnSpPr>
        <p:spPr>
          <a:xfrm flipH="1">
            <a:off x="5868537" y="5581938"/>
            <a:ext cx="1" cy="586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4513" y="6168794"/>
            <a:ext cx="1487606" cy="369332"/>
          </a:xfrm>
          <a:prstGeom prst="rect">
            <a:avLst/>
          </a:prstGeom>
          <a:noFill/>
        </p:spPr>
        <p:txBody>
          <a:bodyPr wrap="square" rtlCol="0">
            <a:spAutoFit/>
          </a:bodyPr>
          <a:lstStyle/>
          <a:p>
            <a:r>
              <a:rPr lang="en-IN" b="1" dirty="0" smtClean="0"/>
              <a:t>GPS Module</a:t>
            </a:r>
            <a:endParaRPr lang="en-IN" b="1" dirty="0"/>
          </a:p>
        </p:txBody>
      </p:sp>
      <p:sp>
        <p:nvSpPr>
          <p:cNvPr id="9" name="Rectangle 8"/>
          <p:cNvSpPr/>
          <p:nvPr/>
        </p:nvSpPr>
        <p:spPr>
          <a:xfrm>
            <a:off x="1119116" y="1596793"/>
            <a:ext cx="3193577" cy="398514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sp>
        <p:nvSpPr>
          <p:cNvPr id="11" name="TextBox 10"/>
          <p:cNvSpPr txBox="1"/>
          <p:nvPr/>
        </p:nvSpPr>
        <p:spPr>
          <a:xfrm>
            <a:off x="2006220" y="6168794"/>
            <a:ext cx="1487606" cy="369332"/>
          </a:xfrm>
          <a:prstGeom prst="rect">
            <a:avLst/>
          </a:prstGeom>
          <a:noFill/>
        </p:spPr>
        <p:txBody>
          <a:bodyPr wrap="square" rtlCol="0">
            <a:spAutoFit/>
          </a:bodyPr>
          <a:lstStyle/>
          <a:p>
            <a:r>
              <a:rPr lang="en-IN" b="1" dirty="0" smtClean="0"/>
              <a:t>GSM Module</a:t>
            </a:r>
            <a:endParaRPr lang="en-IN" b="1" dirty="0"/>
          </a:p>
        </p:txBody>
      </p:sp>
      <p:cxnSp>
        <p:nvCxnSpPr>
          <p:cNvPr id="14" name="Straight Arrow Connector 13"/>
          <p:cNvCxnSpPr/>
          <p:nvPr/>
        </p:nvCxnSpPr>
        <p:spPr>
          <a:xfrm flipH="1">
            <a:off x="2715903" y="5581937"/>
            <a:ext cx="1" cy="586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032" y="161644"/>
            <a:ext cx="11646090" cy="707886"/>
          </a:xfrm>
          <a:prstGeom prst="rect">
            <a:avLst/>
          </a:prstGeom>
          <a:noFill/>
        </p:spPr>
        <p:txBody>
          <a:bodyPr wrap="square" rtlCol="0">
            <a:spAutoFit/>
          </a:bodyPr>
          <a:lstStyle/>
          <a:p>
            <a:pPr algn="ctr"/>
            <a:r>
              <a:rPr lang="en-IN" sz="4000" dirty="0" smtClean="0"/>
              <a:t>MASTER GATEWAY</a:t>
            </a:r>
            <a:endParaRPr lang="en-IN" sz="4000" dirty="0"/>
          </a:p>
        </p:txBody>
      </p:sp>
    </p:spTree>
    <p:extLst>
      <p:ext uri="{BB962C8B-B14F-4D97-AF65-F5344CB8AC3E}">
        <p14:creationId xmlns:p14="http://schemas.microsoft.com/office/powerpoint/2010/main" val="76451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1866" t="2716" r="21194"/>
          <a:stretch/>
        </p:blipFill>
        <p:spPr>
          <a:xfrm>
            <a:off x="1671849" y="1172961"/>
            <a:ext cx="8393373" cy="5493970"/>
          </a:xfrm>
          <a:prstGeom prst="rect">
            <a:avLst/>
          </a:prstGeom>
        </p:spPr>
      </p:pic>
      <p:sp>
        <p:nvSpPr>
          <p:cNvPr id="4" name="TextBox 3"/>
          <p:cNvSpPr txBox="1"/>
          <p:nvPr/>
        </p:nvSpPr>
        <p:spPr>
          <a:xfrm>
            <a:off x="2647666" y="272955"/>
            <a:ext cx="6250675" cy="646331"/>
          </a:xfrm>
          <a:prstGeom prst="rect">
            <a:avLst/>
          </a:prstGeom>
          <a:noFill/>
        </p:spPr>
        <p:txBody>
          <a:bodyPr wrap="square" rtlCol="0">
            <a:spAutoFit/>
          </a:bodyPr>
          <a:lstStyle/>
          <a:p>
            <a:pPr algn="ctr"/>
            <a:r>
              <a:rPr lang="en-IN" sz="3600" dirty="0" smtClean="0"/>
              <a:t>Complete Setup</a:t>
            </a:r>
            <a:endParaRPr lang="en-IN" sz="3600" dirty="0"/>
          </a:p>
        </p:txBody>
      </p:sp>
      <p:sp>
        <p:nvSpPr>
          <p:cNvPr id="5" name="Rectangle 4"/>
          <p:cNvSpPr/>
          <p:nvPr/>
        </p:nvSpPr>
        <p:spPr>
          <a:xfrm>
            <a:off x="1473957" y="1056827"/>
            <a:ext cx="8789158" cy="56101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7056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022" t="18293" r="2612" b="18194"/>
          <a:stretch/>
        </p:blipFill>
        <p:spPr>
          <a:xfrm>
            <a:off x="182012" y="1883388"/>
            <a:ext cx="12009988" cy="4544705"/>
          </a:xfrm>
          <a:prstGeom prst="rect">
            <a:avLst/>
          </a:prstGeom>
        </p:spPr>
      </p:pic>
      <p:sp>
        <p:nvSpPr>
          <p:cNvPr id="3" name="TextBox 2"/>
          <p:cNvSpPr txBox="1"/>
          <p:nvPr/>
        </p:nvSpPr>
        <p:spPr>
          <a:xfrm>
            <a:off x="600501" y="232012"/>
            <a:ext cx="10904561" cy="1200329"/>
          </a:xfrm>
          <a:prstGeom prst="rect">
            <a:avLst/>
          </a:prstGeom>
          <a:noFill/>
        </p:spPr>
        <p:txBody>
          <a:bodyPr wrap="square" rtlCol="0">
            <a:spAutoFit/>
          </a:bodyPr>
          <a:lstStyle/>
          <a:p>
            <a:r>
              <a:rPr lang="en-IN" sz="4800" dirty="0" smtClean="0"/>
              <a:t>Chart for OBD parameters</a:t>
            </a:r>
          </a:p>
          <a:p>
            <a:pPr marL="685800" indent="-685800">
              <a:buFont typeface="Arial" panose="020B0604020202020204" pitchFamily="34" charset="0"/>
              <a:buChar char="•"/>
            </a:pPr>
            <a:r>
              <a:rPr lang="en-IN" sz="2400" dirty="0" smtClean="0"/>
              <a:t>Keeps updating automatically in every 30 seconds</a:t>
            </a:r>
            <a:endParaRPr lang="en-IN" sz="2000" dirty="0"/>
          </a:p>
        </p:txBody>
      </p:sp>
    </p:spTree>
    <p:extLst>
      <p:ext uri="{BB962C8B-B14F-4D97-AF65-F5344CB8AC3E}">
        <p14:creationId xmlns:p14="http://schemas.microsoft.com/office/powerpoint/2010/main" val="1017039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71" t="-24" r="7649" b="43479"/>
          <a:stretch/>
        </p:blipFill>
        <p:spPr>
          <a:xfrm>
            <a:off x="477672" y="2224586"/>
            <a:ext cx="11130425" cy="4203510"/>
          </a:xfrm>
          <a:prstGeom prst="rect">
            <a:avLst/>
          </a:prstGeom>
        </p:spPr>
      </p:pic>
      <p:sp>
        <p:nvSpPr>
          <p:cNvPr id="3" name="TextBox 2"/>
          <p:cNvSpPr txBox="1"/>
          <p:nvPr/>
        </p:nvSpPr>
        <p:spPr>
          <a:xfrm>
            <a:off x="368489" y="586854"/>
            <a:ext cx="10904561" cy="830997"/>
          </a:xfrm>
          <a:prstGeom prst="rect">
            <a:avLst/>
          </a:prstGeom>
          <a:noFill/>
        </p:spPr>
        <p:txBody>
          <a:bodyPr wrap="square" rtlCol="0">
            <a:spAutoFit/>
          </a:bodyPr>
          <a:lstStyle/>
          <a:p>
            <a:r>
              <a:rPr lang="en-IN" sz="4800" dirty="0" smtClean="0"/>
              <a:t>Serial monitor output for OBD parameters</a:t>
            </a:r>
          </a:p>
        </p:txBody>
      </p:sp>
    </p:spTree>
    <p:extLst>
      <p:ext uri="{BB962C8B-B14F-4D97-AF65-F5344CB8AC3E}">
        <p14:creationId xmlns:p14="http://schemas.microsoft.com/office/powerpoint/2010/main" val="32111226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411</Words>
  <Application>Microsoft Office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Courier New</vt:lpstr>
      <vt:lpstr>Wingdings</vt:lpstr>
      <vt:lpstr>Office Theme</vt:lpstr>
      <vt:lpstr>ASSET TRACKING SOLUTION WITH BLE-ENABLED TAGS</vt:lpstr>
      <vt:lpstr>PowerPoint Presentation</vt:lpstr>
      <vt:lpstr>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13</cp:revision>
  <cp:lastPrinted>2022-06-17T11:22:22Z</cp:lastPrinted>
  <dcterms:created xsi:type="dcterms:W3CDTF">2022-06-16T11:17:45Z</dcterms:created>
  <dcterms:modified xsi:type="dcterms:W3CDTF">2022-06-17T11:27:04Z</dcterms:modified>
</cp:coreProperties>
</file>